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A488A-59D8-4907-939E-B0570F462933}" type="datetimeFigureOut">
              <a:rPr lang="ru-RU" smtClean="0"/>
              <a:pPr/>
              <a:t>23.02.2025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A86C-51C8-4A63-9B05-F09D6050F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A488A-59D8-4907-939E-B0570F462933}" type="datetimeFigureOut">
              <a:rPr lang="ru-RU" smtClean="0"/>
              <a:pPr/>
              <a:t>23.02.2025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A86C-51C8-4A63-9B05-F09D6050F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A488A-59D8-4907-939E-B0570F462933}" type="datetimeFigureOut">
              <a:rPr lang="ru-RU" smtClean="0"/>
              <a:pPr/>
              <a:t>23.02.2025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A86C-51C8-4A63-9B05-F09D6050F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A488A-59D8-4907-939E-B0570F462933}" type="datetimeFigureOut">
              <a:rPr lang="ru-RU" smtClean="0"/>
              <a:pPr/>
              <a:t>23.02.2025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A86C-51C8-4A63-9B05-F09D6050F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A488A-59D8-4907-939E-B0570F462933}" type="datetimeFigureOut">
              <a:rPr lang="ru-RU" smtClean="0"/>
              <a:pPr/>
              <a:t>23.02.2025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A86C-51C8-4A63-9B05-F09D6050F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A488A-59D8-4907-939E-B0570F462933}" type="datetimeFigureOut">
              <a:rPr lang="ru-RU" smtClean="0"/>
              <a:pPr/>
              <a:t>23.02.2025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A86C-51C8-4A63-9B05-F09D6050F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A488A-59D8-4907-939E-B0570F462933}" type="datetimeFigureOut">
              <a:rPr lang="ru-RU" smtClean="0"/>
              <a:pPr/>
              <a:t>23.02.2025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A86C-51C8-4A63-9B05-F09D6050F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A488A-59D8-4907-939E-B0570F462933}" type="datetimeFigureOut">
              <a:rPr lang="ru-RU" smtClean="0"/>
              <a:pPr/>
              <a:t>23.02.2025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A86C-51C8-4A63-9B05-F09D6050F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A488A-59D8-4907-939E-B0570F462933}" type="datetimeFigureOut">
              <a:rPr lang="ru-RU" smtClean="0"/>
              <a:pPr/>
              <a:t>23.02.2025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A86C-51C8-4A63-9B05-F09D6050F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A488A-59D8-4907-939E-B0570F462933}" type="datetimeFigureOut">
              <a:rPr lang="ru-RU" smtClean="0"/>
              <a:pPr/>
              <a:t>23.02.2025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A86C-51C8-4A63-9B05-F09D6050F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A488A-59D8-4907-939E-B0570F462933}" type="datetimeFigureOut">
              <a:rPr lang="ru-RU" smtClean="0"/>
              <a:pPr/>
              <a:t>23.02.2025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A86C-51C8-4A63-9B05-F09D6050F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A488A-59D8-4907-939E-B0570F462933}" type="datetimeFigureOut">
              <a:rPr lang="ru-RU" smtClean="0"/>
              <a:pPr/>
              <a:t>23.02.2025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0A86C-51C8-4A63-9B05-F09D6050F27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nataci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23752" y="3643314"/>
            <a:ext cx="2719573" cy="12144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57950" y="1285860"/>
            <a:ext cx="2571768" cy="101566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ctr"/>
            <a:r>
              <a:rPr lang="ru-RU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Безопасность на воде для детей и их родителей</a:t>
            </a:r>
          </a:p>
        </p:txBody>
      </p:sp>
      <p:pic>
        <p:nvPicPr>
          <p:cNvPr id="11" name="Рисунок 10" descr="55e90abcb76368039424d1a72974673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3240" y="2071678"/>
            <a:ext cx="2679432" cy="198278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214678" y="642918"/>
            <a:ext cx="27146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Желаем Вам хорошего отдыха! Берегите себя и своих детей!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2844" y="1857364"/>
            <a:ext cx="2643206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Всегда помни и соблюдай правила безопасности на воде и учи этому своих детей и товарищей! </a:t>
            </a:r>
          </a:p>
          <a:p>
            <a:pPr algn="ctr"/>
            <a:endParaRPr lang="ru-RU" sz="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Безопасность в данном случае не признак трусости, а осторожность разумных людей! Не поддавайтесь провокации и глупости и не делайте неправильные поступки из-за того что все так делают.</a:t>
            </a:r>
          </a:p>
          <a:p>
            <a:endParaRPr lang="ru-RU" dirty="0"/>
          </a:p>
        </p:txBody>
      </p:sp>
      <p:pic>
        <p:nvPicPr>
          <p:cNvPr id="14" name="Рисунок 13" descr="4e80fb4d052921823ee1d362229ea7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0"/>
            <a:ext cx="2357454" cy="221455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nina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14744" y="357166"/>
            <a:ext cx="1714512" cy="117308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"/>
            <a:ext cx="9144000" cy="6858000"/>
          </a:xfrm>
          <a:prstGeom prst="rect">
            <a:avLst/>
          </a:prstGeom>
          <a:noFill/>
        </p:spPr>
        <p:txBody>
          <a:bodyPr wrap="square" numCol="3" rtlCol="0">
            <a:spAutoFit/>
          </a:bodyPr>
          <a:lstStyle/>
          <a:p>
            <a:pPr algn="ctr"/>
            <a:r>
              <a:rPr lang="ru-RU" sz="11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Вода</a:t>
            </a:r>
            <a:r>
              <a:rPr lang="ru-RU" sz="1100" dirty="0"/>
              <a:t> – </a:t>
            </a:r>
            <a:r>
              <a:rPr lang="ru-RU" sz="1100" b="1" i="1" dirty="0">
                <a:solidFill>
                  <a:schemeClr val="accent1">
                    <a:lumMod val="75000"/>
                  </a:schemeClr>
                </a:solidFill>
              </a:rPr>
              <a:t>опасная для </a:t>
            </a:r>
            <a:r>
              <a:rPr lang="ru-RU" sz="1100" b="1" i="1">
                <a:solidFill>
                  <a:schemeClr val="accent1">
                    <a:lumMod val="75000"/>
                  </a:schemeClr>
                </a:solidFill>
              </a:rPr>
              <a:t>людей стихия. </a:t>
            </a:r>
            <a:endParaRPr lang="ru-RU" sz="1100" b="1" i="1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sz="1050" i="1" dirty="0">
                <a:solidFill>
                  <a:schemeClr val="accent1">
                    <a:lumMod val="75000"/>
                  </a:schemeClr>
                </a:solidFill>
              </a:rPr>
              <a:t>Даже спокойная водная гладь, несмотря на кажущуюся безопасность, таит в себе угрозы. Причём неприятности обычно случаются не с теми детьми, которые не умеют плавать, поскольку они обычно не заходят в воду глубже, чем по пояс, а с тем, кто считает себя отличными пловцами. Ребёнок дошкольного и младшего школьного возраста всегда должен купаться под присмотром взрослых! Более взрослые дети подросткового возраста, если и идут сами к водоёму, то должны плавать только в специально отведённых для  этого местах с безопасным проверенным дном, при отсутствии глубоких ям, сильного течения, водоворотов или больших волн. Многие несчастные случаи происходят именно из-за купания в запрещённых местах.</a:t>
            </a:r>
          </a:p>
          <a:p>
            <a:pPr algn="ctr"/>
            <a:r>
              <a:rPr lang="ru-RU" sz="1050" i="1" dirty="0">
                <a:solidFill>
                  <a:schemeClr val="accent1">
                    <a:lumMod val="75000"/>
                  </a:schemeClr>
                </a:solidFill>
              </a:rPr>
              <a:t>Достаточно взрослые дети уже должны знать не только правила поведения на воде и уметь плавать, но и обладать навыками поведения в критических ситуациях.</a:t>
            </a:r>
          </a:p>
          <a:p>
            <a:pPr algn="ctr"/>
            <a:endParaRPr lang="ru-RU" sz="1050" i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нужно знать родителям про безопасность детей на воде:</a:t>
            </a:r>
          </a:p>
          <a:p>
            <a:pPr>
              <a:buFont typeface="Arial" pitchFamily="34" charset="0"/>
              <a:buChar char="•"/>
            </a:pPr>
            <a:r>
              <a:rPr lang="ru-RU" sz="1100" dirty="0"/>
              <a:t>Купаться можно через полтора часа после еды;</a:t>
            </a:r>
          </a:p>
          <a:p>
            <a:pPr>
              <a:buFont typeface="Arial" pitchFamily="34" charset="0"/>
              <a:buChar char="•"/>
            </a:pPr>
            <a:r>
              <a:rPr lang="ru-RU" sz="1100" dirty="0"/>
              <a:t>Если температура воды менее +16С, то купаться не рекомендуется вообще, так как от холода могут начаться судороги или может произойти потеря сознания;</a:t>
            </a:r>
          </a:p>
          <a:p>
            <a:pPr>
              <a:buFont typeface="Arial" pitchFamily="34" charset="0"/>
              <a:buChar char="•"/>
            </a:pPr>
            <a:r>
              <a:rPr lang="ru-RU" sz="1100" dirty="0"/>
              <a:t>При температуре воды от +17 до  +19С и температуре воздуха +25С, в воде не следует находиться более 10-15 минут;</a:t>
            </a:r>
          </a:p>
          <a:p>
            <a:pPr>
              <a:buFont typeface="Arial" pitchFamily="34" charset="0"/>
              <a:buChar char="•"/>
            </a:pPr>
            <a:r>
              <a:rPr lang="ru-RU" sz="1100" dirty="0"/>
              <a:t>Плавать нужно  только в специально оборудованных для этого безопасных местах (если вы решили поплавать, находясь в местах дикой природы, то выбирайте место с чистой водой, глубиной до 2х метров, с ровным гравийным или песчаным дном, где течение воды  слабое, т.е не превышает 0,5 м/с);</a:t>
            </a:r>
          </a:p>
          <a:p>
            <a:pPr>
              <a:buFont typeface="Arial" pitchFamily="34" charset="0"/>
              <a:buChar char="•"/>
            </a:pPr>
            <a:r>
              <a:rPr lang="ru-RU" sz="1100" dirty="0"/>
              <a:t>Всегда следите за купающимися детьми;</a:t>
            </a:r>
          </a:p>
          <a:p>
            <a:pPr>
              <a:buFont typeface="Arial" pitchFamily="34" charset="0"/>
              <a:buChar char="•"/>
            </a:pPr>
            <a:r>
              <a:rPr lang="ru-RU" sz="1100" dirty="0"/>
              <a:t>Если вы находитесь в нетрезвом состоянии, то не пускайте детей в воду, они, оставшись без присмотра, могут попасть в беду.</a:t>
            </a:r>
          </a:p>
          <a:p>
            <a:endParaRPr lang="ru-RU" sz="1100" dirty="0"/>
          </a:p>
          <a:p>
            <a:endParaRPr lang="ru-RU" sz="1100" dirty="0"/>
          </a:p>
          <a:p>
            <a:endParaRPr lang="ru-RU" sz="1100" dirty="0"/>
          </a:p>
          <a:p>
            <a:pPr>
              <a:buFont typeface="Arial" pitchFamily="34" charset="0"/>
              <a:buChar char="•"/>
            </a:pPr>
            <a:endParaRPr lang="ru-RU" sz="1100" dirty="0"/>
          </a:p>
          <a:p>
            <a:r>
              <a:rPr lang="ru-RU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правила безопасности детей на воде:</a:t>
            </a:r>
          </a:p>
          <a:p>
            <a:pPr>
              <a:buFont typeface="Arial" pitchFamily="34" charset="0"/>
              <a:buChar char="•"/>
            </a:pPr>
            <a:r>
              <a:rPr lang="ru-RU" sz="1100" dirty="0"/>
              <a:t>Запрещено заплывать за буйки, а если их нет, то слишком далеко от берега;</a:t>
            </a:r>
          </a:p>
          <a:p>
            <a:pPr>
              <a:buFont typeface="Arial" pitchFamily="34" charset="0"/>
              <a:buChar char="•"/>
            </a:pPr>
            <a:r>
              <a:rPr lang="ru-RU" sz="1100" dirty="0"/>
              <a:t>Нельзя близко подплывать к судам;</a:t>
            </a:r>
          </a:p>
          <a:p>
            <a:pPr>
              <a:buFont typeface="Arial" pitchFamily="34" charset="0"/>
              <a:buChar char="•"/>
            </a:pPr>
            <a:r>
              <a:rPr lang="ru-RU" sz="1100" dirty="0"/>
              <a:t>Нельзя прыгать в воду с лодок, причалов, мостов и других, не предназначенных для этого мест;</a:t>
            </a:r>
          </a:p>
          <a:p>
            <a:pPr>
              <a:buFont typeface="Arial" pitchFamily="34" charset="0"/>
              <a:buChar char="•"/>
            </a:pPr>
            <a:r>
              <a:rPr lang="ru-RU" sz="1100" dirty="0"/>
              <a:t>Нельзя прыгать в воду в местах, где мелко или незнакомое дно;</a:t>
            </a:r>
          </a:p>
          <a:p>
            <a:pPr>
              <a:buFont typeface="Arial" pitchFamily="34" charset="0"/>
              <a:buChar char="•"/>
            </a:pPr>
            <a:r>
              <a:rPr lang="ru-RU" sz="1100" dirty="0"/>
              <a:t>Нельзя после перегрева на солнце или долгого бега резко прыгать в холодную воду, это может вызвать шок и потерю сознания или остановку сердца. Предварительно нужно сполоснуться водой;</a:t>
            </a:r>
          </a:p>
          <a:p>
            <a:pPr>
              <a:buFont typeface="Arial" pitchFamily="34" charset="0"/>
              <a:buChar char="•"/>
            </a:pPr>
            <a:r>
              <a:rPr lang="ru-RU" sz="1100" dirty="0"/>
              <a:t>Нельзя купаться в шторм и при сильных волнах;</a:t>
            </a:r>
          </a:p>
          <a:p>
            <a:pPr>
              <a:buFont typeface="Arial" pitchFamily="34" charset="0"/>
              <a:buChar char="•"/>
            </a:pPr>
            <a:r>
              <a:rPr lang="ru-RU" sz="1100" dirty="0"/>
              <a:t>Нельзя купаться в водоёмах, берег которых обложен большими камнями или бетонными плитами, они покрываются мхом, становятся скользкими и по ним опасно и трудно выбираться;</a:t>
            </a:r>
          </a:p>
          <a:p>
            <a:pPr>
              <a:buFont typeface="Arial" pitchFamily="34" charset="0"/>
              <a:buChar char="•"/>
            </a:pPr>
            <a:r>
              <a:rPr lang="ru-RU" sz="1100" dirty="0"/>
              <a:t>Надувные матрасы и круги предназначены для плавания только вблизи берега;</a:t>
            </a:r>
          </a:p>
          <a:p>
            <a:pPr>
              <a:buFont typeface="Arial" pitchFamily="34" charset="0"/>
              <a:buChar char="•"/>
            </a:pPr>
            <a:r>
              <a:rPr lang="ru-RU" sz="1100" dirty="0"/>
              <a:t>Нельзя играть в воде в игры связанные с захватыванием соперника и удержанием его под водой, находящийся в таком положении человек может захлебнуться и потерять сознание.</a:t>
            </a:r>
          </a:p>
          <a:p>
            <a:endParaRPr lang="ru-RU" sz="1100" dirty="0"/>
          </a:p>
          <a:p>
            <a:r>
              <a:rPr lang="ru-RU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Техника безопасности на воде для  детей:</a:t>
            </a:r>
          </a:p>
          <a:p>
            <a:pPr>
              <a:buFont typeface="Arial" pitchFamily="34" charset="0"/>
              <a:buChar char="•"/>
            </a:pPr>
            <a:r>
              <a:rPr lang="ru-RU" sz="1100" dirty="0"/>
              <a:t>Не поддаваться панике! (часто люди тонут из-за того, что поддаются панике и не умеют контролировать своё тело. Научите детей отдыхать на воде, это поможет восстановить силы);</a:t>
            </a:r>
          </a:p>
          <a:p>
            <a:pPr>
              <a:buFont typeface="Arial" pitchFamily="34" charset="0"/>
              <a:buChar char="•"/>
            </a:pPr>
            <a:r>
              <a:rPr lang="ru-RU" sz="1100" dirty="0"/>
              <a:t>Как избавиться от судороги? (если ты чувствуешь, что мышцу свела судорога, нужно немедленно выйти из воды. Если вы находитесь не у берега и доплыть быстро не удастся, то необходимо  уколоть мышцу которую свела судорога чем-то острым. Также можно перевернуться на спину, отдохнуть и плыть какое-то время на спине. Если судорога свела руку, резко сожмите её в кулак, а  затем резким движением выбросить руку вперёд. При судороге икорноножной мышцы необходимо принять согнутое положение и потянуть стопу двумя руками на себя. При судороге мышцы бедра необходимо обхватить руками ладыжку ноги с наружной стороны и с силой потянуть её назад к спине).</a:t>
            </a:r>
          </a:p>
          <a:p>
            <a:pPr>
              <a:buFont typeface="Arial" pitchFamily="34" charset="0"/>
              <a:buChar char="•"/>
            </a:pPr>
            <a:r>
              <a:rPr lang="ru-RU" sz="1100" dirty="0"/>
              <a:t> Спасение утопающих (тонущий человек практически никогда не кричит, как показывают в фильмах, потому что у него нет сил кричать, от борется за глоток воздуха. Если вы видите человека у которого выпучены глаза, от то погружается в воду, то слегка выныривает, движения его беспорядочны, он барахтается и пытается двигаться к берегу – скорее всего этот человек тонет и ему нужна помощь! Спасать человека лучше всего используя любое плавсредство (круг, шина, матрас). Если тонет человек крупнее вас, то спасать его самостоятельно и без помощи плавсредств опасно, ты вряд ли вытащишь и скорее всего в панике тонущий человек потащит под воду и тебя. Утонувшего человека можно спасти в течении 6-7 минут.  Адекватно реагирующего человека нужно брать на спину и плыть к берегу брасом, неадекватно реагирующего брать со спину сзади , главное чтобы его голова находилась над водой и грести к берегу. Если человек без сознания, то его нужно взять за подбородок, так чтобы лицо было над водой и в таком положении плыть к берегу.)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872</Words>
  <Application>Microsoft Office PowerPoint</Application>
  <PresentationFormat>Экран (4:3)</PresentationFormat>
  <Paragraphs>36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5" baseType="lpstr">
      <vt:lpstr>Arial</vt:lpstr>
      <vt:lpstr>Calibri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yanamoshakova@outlook.com</cp:lastModifiedBy>
  <cp:revision>17</cp:revision>
  <dcterms:created xsi:type="dcterms:W3CDTF">2018-05-21T07:50:47Z</dcterms:created>
  <dcterms:modified xsi:type="dcterms:W3CDTF">2025-02-23T11:44:12Z</dcterms:modified>
</cp:coreProperties>
</file>